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1" r:id="rId2"/>
    <p:sldId id="256" r:id="rId3"/>
    <p:sldId id="258" r:id="rId4"/>
    <p:sldId id="297" r:id="rId5"/>
    <p:sldId id="298" r:id="rId6"/>
    <p:sldId id="286" r:id="rId7"/>
    <p:sldId id="290" r:id="rId8"/>
    <p:sldId id="293" r:id="rId9"/>
    <p:sldId id="294" r:id="rId10"/>
    <p:sldId id="284" r:id="rId11"/>
    <p:sldId id="291" r:id="rId12"/>
    <p:sldId id="275" r:id="rId13"/>
    <p:sldId id="305" r:id="rId14"/>
    <p:sldId id="299" r:id="rId15"/>
    <p:sldId id="300" r:id="rId16"/>
    <p:sldId id="274" r:id="rId17"/>
    <p:sldId id="289" r:id="rId18"/>
    <p:sldId id="268" r:id="rId19"/>
    <p:sldId id="292" r:id="rId20"/>
    <p:sldId id="272" r:id="rId21"/>
    <p:sldId id="303" r:id="rId22"/>
    <p:sldId id="277" r:id="rId23"/>
    <p:sldId id="285" r:id="rId24"/>
    <p:sldId id="30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76615-8059-48ED-8EC4-963A3B7EB812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9F904-EF67-401A-BE74-7ADB81F8CC2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798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991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57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24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517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246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6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685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383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93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048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72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973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F937DC9-9B91-4255-9C77-8FB0709D31D9}" type="datetimeFigureOut">
              <a:rPr lang="en-US" smtClean="0"/>
              <a:pPr/>
              <a:t>5/23/2018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2C406D-E601-4DCA-9E86-F9E973A4CDBB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50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730" y="188640"/>
            <a:ext cx="8280920" cy="21750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I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AWP&amp;B 2018-19</a:t>
            </a:r>
            <a:br>
              <a:rPr lang="en-I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I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MID-DAY MEAL SCHEME mizoram</a:t>
            </a:r>
            <a:endParaRPr lang="en-IN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90101"/>
            <a:ext cx="8229600" cy="998984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COVERAGE UNDER RBSK</a:t>
            </a:r>
            <a:b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(SCHOOL HEALTH) - 2017-18</a:t>
            </a:r>
            <a:endParaRPr lang="en-IN" sz="36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3059832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Source: School Health Programme, H&amp;FW Dept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722818"/>
              </p:ext>
            </p:extLst>
          </p:nvPr>
        </p:nvGraphicFramePr>
        <p:xfrm>
          <a:off x="179512" y="2348880"/>
          <a:ext cx="8784976" cy="3011190"/>
        </p:xfrm>
        <a:graphic>
          <a:graphicData uri="http://schemas.openxmlformats.org/drawingml/2006/table">
            <a:tbl>
              <a:tblPr/>
              <a:tblGrid>
                <a:gridCol w="993682"/>
                <a:gridCol w="857759"/>
                <a:gridCol w="871371"/>
                <a:gridCol w="912218"/>
                <a:gridCol w="912218"/>
                <a:gridCol w="925832"/>
                <a:gridCol w="925832"/>
                <a:gridCol w="929237"/>
                <a:gridCol w="803297"/>
                <a:gridCol w="653530"/>
              </a:tblGrid>
              <a:tr h="8023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Schools covered 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Children covered 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 Check -ups carried out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Weekly Iron &amp; Folic Acid Supplementation (WIFS)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Deworming tablets distributed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Distribution of spectacles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3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Schools 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Children covered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Schools 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Children covered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Schools 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Children covered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 of schools 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 of children covered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4DB"/>
                    </a:solidFill>
                  </a:tcPr>
                </a:tc>
              </a:tr>
              <a:tr h="294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13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772" marR="7772" marT="77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90101"/>
            <a:ext cx="8229600" cy="998984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COVERAGE UNDER RBSK-</a:t>
            </a:r>
            <a:b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HEALTH </a:t>
            </a: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CHECK </a:t>
            </a: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UP</a:t>
            </a:r>
            <a:endParaRPr lang="en-IN" sz="36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4174466" cy="313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:\WhatsApp\Media\WhatsApp Images\IMG-20180425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166530" cy="313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75455"/>
            <a:ext cx="8229600" cy="738968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Best Practices</a:t>
            </a:r>
            <a:endParaRPr lang="en-IN" sz="40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518864" y="1851496"/>
            <a:ext cx="83736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Government increases its contribution towards cooking cost for Upper Primary School (Cl-VI-VIII) to Re 1.00 per child per day from existing Re 0.70.) i.e. 18% as against the mandatory state matching share of 10%.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 Government’s contribution towards cooking cost for Primary School is Rs. 1.20, which is 32% as against the minimum mandatory state matching share of 10%.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State Government continues to provide 40% against the Central provision of Rs 900/- per month for Honorarium to Cook-cum-Helper.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75455"/>
            <a:ext cx="8229600" cy="738968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Best Practices</a:t>
            </a:r>
            <a:endParaRPr lang="en-IN" sz="40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518864" y="1851496"/>
            <a:ext cx="822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AutoNum type="arabicPeriod" startAt="4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State Government provided Rs. 667.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35 lakh which is around one-fourth of the Annual requirement as 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Allocation during 2017-18.</a:t>
            </a:r>
          </a:p>
          <a:p>
            <a:pPr marL="457200" indent="-457200" algn="just">
              <a:spcAft>
                <a:spcPts val="600"/>
              </a:spcAft>
              <a:buAutoNum type="arabicPeriod" startAt="4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State Government provide fund for Construction of 25 Kitchen shed and Dining Hall through RIDF under NABARD.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734014"/>
            <a:ext cx="7013464" cy="511156"/>
          </a:xfrm>
        </p:spPr>
        <p:txBody>
          <a:bodyPr>
            <a:noAutofit/>
          </a:bodyPr>
          <a:lstStyle/>
          <a:p>
            <a:pPr algn="r"/>
            <a:r>
              <a:rPr lang="en-US" sz="3600" dirty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Construction of Dining Hall</a:t>
            </a:r>
            <a:endParaRPr lang="en-IN" sz="36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390" y="1734589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Govt. Middle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School, Kolasib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onstructed Dining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Hall under MLA LAD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Fund during 2017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8322" y="4427048"/>
            <a:ext cx="3098054" cy="1810264"/>
          </a:xfrm>
          <a:prstGeom prst="rect">
            <a:avLst/>
          </a:prstGeom>
          <a:ln w="38100" cap="sq" cmpd="thinThick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58322" y="2522779"/>
            <a:ext cx="3098054" cy="1770317"/>
          </a:xfrm>
          <a:ln w="38100" cmpd="thinThick">
            <a:solidFill>
              <a:schemeClr val="tx1"/>
            </a:solidFill>
          </a:ln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31671" y="2876697"/>
            <a:ext cx="3071834" cy="2714644"/>
          </a:xfrm>
          <a:ln w="38100" cmpd="thinThick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97331"/>
            <a:ext cx="7013464" cy="984522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Safe Drinking Water Facility Under MLA LAD Fund</a:t>
            </a:r>
            <a:endParaRPr lang="en-IN" sz="36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390" y="1857018"/>
            <a:ext cx="8246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Govt.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Chaltlang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M/S is provided Safe Drinking Water Facility (Water Cooler) under MLA LAD Fund.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</a:t>
            </a:r>
            <a:endParaRPr lang="en-IN" sz="1800" dirty="0">
              <a:latin typeface="Trajan Pro" panose="02020502050506020301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2850918"/>
            <a:ext cx="4014395" cy="2669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04" y="2850918"/>
            <a:ext cx="4006240" cy="2663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47381"/>
            <a:ext cx="8229600" cy="108442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Community </a:t>
            </a:r>
            <a:r>
              <a:rPr lang="en-US" sz="32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Participation</a:t>
            </a:r>
            <a:endParaRPr lang="en-IN" sz="32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28054" y="186178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Participation is very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MDM Thlalak\WhatsApp Image 2017-09-19 at 2.45.1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390" y="2938902"/>
            <a:ext cx="3451063" cy="258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MDM Thlalak\WhatsApp Image 2018-04-19 at 3.38.14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8623" y="2939156"/>
            <a:ext cx="4299031" cy="2441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47381"/>
            <a:ext cx="8229600" cy="1084421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Community </a:t>
            </a:r>
            <a:r>
              <a:rPr lang="en-US" sz="32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Participation</a:t>
            </a:r>
            <a:endParaRPr lang="en-IN" sz="32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pic>
        <p:nvPicPr>
          <p:cNvPr id="9" name="Content Placeholder 6" descr="IMG-20170119-WA000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39552" y="1844824"/>
            <a:ext cx="3275856" cy="2487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7" descr="IMG-20170119-WA0006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940152" y="1844824"/>
            <a:ext cx="2874041" cy="229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MM\Desktop\IMG-20180427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7704" y="3789040"/>
            <a:ext cx="5040560" cy="2585346"/>
          </a:xfrm>
          <a:prstGeom prst="rect">
            <a:avLst/>
          </a:prstGeom>
          <a:noFill/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426863"/>
            <a:ext cx="8229600" cy="78756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Kitchen Gardens in the State</a:t>
            </a:r>
            <a:endParaRPr lang="en-IN" sz="32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58390" y="1772816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Schools have been informed to develop Kitchen Garden wherever possible. Latest report shows that there are as many as 195 Nos. of Kitchen Gardens in schools at present.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There have been active community participations in preparation of lands for Kitchen Garden, contribution of seeds, etc.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23958"/>
            <a:ext cx="2564904" cy="192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8"/>
          <a:stretch/>
        </p:blipFill>
        <p:spPr>
          <a:xfrm>
            <a:off x="407348" y="4123958"/>
            <a:ext cx="2385418" cy="192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90562"/>
            <a:ext cx="2073369" cy="276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0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inawma\Desktop\MDM\IMG-20171130-WA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741249" cy="216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Rinawma\Desktop\MDM\IMG-20171130-WA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673" y="1948784"/>
            <a:ext cx="2726623" cy="213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G:\OFFICE FILE\2018\mdm THLALAK POWER POINT A MI TUR\IMG-20180425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53" y="1915924"/>
            <a:ext cx="2480629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"/>
          <a:stretch/>
        </p:blipFill>
        <p:spPr bwMode="auto">
          <a:xfrm>
            <a:off x="319877" y="4365103"/>
            <a:ext cx="3099995" cy="189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8390" y="426863"/>
            <a:ext cx="8229600" cy="78756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Kitchen Gardens in the State</a:t>
            </a:r>
            <a:endParaRPr lang="en-IN" sz="32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pic>
        <p:nvPicPr>
          <p:cNvPr id="11" name="Picture 3" descr="WhatsApp Image 2018-01-12 at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0193" y="4348200"/>
            <a:ext cx="2535338" cy="189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143116"/>
            <a:ext cx="8280920" cy="17299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performance</a:t>
            </a:r>
            <a:br>
              <a:rPr lang="en-I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I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during 2017 - 2018</a:t>
            </a:r>
            <a:endParaRPr lang="en-IN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1671" y="564098"/>
            <a:ext cx="8229600" cy="928694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OBSERVANCE OF GLOBAL HAND WASHING DAY, NATIONAL DE-WORMING DAY &amp; WORLD HEALTH DAY</a:t>
            </a:r>
            <a:endParaRPr lang="en-IN" sz="28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58390" y="2321063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World Health Day was observed in 7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April, 2017. Global Hand Washing Day and National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Deworming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Day were also observed on  16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October, 2017 and 17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August, 2017 in all Schools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88" y="3644502"/>
            <a:ext cx="2067762" cy="1550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81406"/>
            <a:ext cx="2289548" cy="1373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3" y="3766137"/>
            <a:ext cx="2981516" cy="1677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17">
            <a:off x="3083516" y="4147041"/>
            <a:ext cx="2460939" cy="1845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928694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ISSUES</a:t>
            </a:r>
            <a:endParaRPr lang="en-IN" sz="28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251520" y="1844824"/>
            <a:ext cx="8436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Many Kitchen Sheds in the State are in dilapidated condition. The Ministry is requested to provide funds for their reconstruction/repair and renovation.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3" y="4442228"/>
            <a:ext cx="3193271" cy="1796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03379"/>
            <a:ext cx="3203848" cy="2135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40" y="2877503"/>
            <a:ext cx="2625696" cy="2556106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2348880"/>
            <a:ext cx="8229600" cy="1084421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PROPOSAL FOR</a:t>
            </a:r>
            <a:br>
              <a:rPr lang="en-US" sz="54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</a:br>
            <a:r>
              <a:rPr lang="en-US" sz="54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2018-19</a:t>
            </a:r>
            <a:endParaRPr lang="en-IN" sz="54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59" y="3717032"/>
            <a:ext cx="1314662" cy="1424771"/>
          </a:xfrm>
          <a:prstGeom prst="rect">
            <a:avLst/>
          </a:prstGeom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64382"/>
              </p:ext>
            </p:extLst>
          </p:nvPr>
        </p:nvGraphicFramePr>
        <p:xfrm>
          <a:off x="755576" y="1916831"/>
          <a:ext cx="8208912" cy="4320481"/>
        </p:xfrm>
        <a:graphic>
          <a:graphicData uri="http://schemas.openxmlformats.org/drawingml/2006/table">
            <a:tbl>
              <a:tblPr/>
              <a:tblGrid>
                <a:gridCol w="842306"/>
                <a:gridCol w="3274048"/>
                <a:gridCol w="2265184"/>
                <a:gridCol w="1827374"/>
              </a:tblGrid>
              <a:tr h="6385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Sl.No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PAB Approval for 2017-18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Proposal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for 2018-19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</a:tr>
              <a:tr h="51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 (Primary)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0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 ( Upper Primary)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4351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Days (Primary)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Working Days (Upper Primary)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515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Cook-Cum-Helper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9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Kitchen-cum-Store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638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Kitchen Devices (Replacement)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8390" y="426863"/>
            <a:ext cx="8229600" cy="787560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Proposal for 2018-19</a:t>
            </a:r>
            <a:endParaRPr lang="en-IN" sz="32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3645024"/>
            <a:ext cx="8229600" cy="1084421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Thank you</a:t>
            </a:r>
            <a:endParaRPr lang="en-IN" sz="54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1314662" cy="1424771"/>
          </a:xfrm>
          <a:prstGeom prst="rect">
            <a:avLst/>
          </a:prstGeom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699410"/>
            <a:ext cx="8229600" cy="580365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School Coverage</a:t>
            </a:r>
            <a:endParaRPr lang="en-IN" sz="32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464168"/>
              </p:ext>
            </p:extLst>
          </p:nvPr>
        </p:nvGraphicFramePr>
        <p:xfrm>
          <a:off x="395534" y="2480800"/>
          <a:ext cx="8292456" cy="1944216"/>
        </p:xfrm>
        <a:graphic>
          <a:graphicData uri="http://schemas.openxmlformats.org/drawingml/2006/table">
            <a:tbl>
              <a:tblPr firstRow="1" bandRow="1">
                <a:solidFill>
                  <a:schemeClr val="accent3">
                    <a:lumMod val="75000"/>
                  </a:schemeClr>
                </a:solidFill>
                <a:tableStyleId>{8EC20E35-A176-4012-BC5E-935CFFF8708E}</a:tableStyleId>
              </a:tblPr>
              <a:tblGrid>
                <a:gridCol w="1382076"/>
                <a:gridCol w="1382076"/>
                <a:gridCol w="1382076"/>
                <a:gridCol w="1382076"/>
                <a:gridCol w="1382076"/>
                <a:gridCol w="1382076"/>
              </a:tblGrid>
              <a:tr h="8108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School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Coverage during 2017-18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480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8526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1441</a:t>
                      </a:r>
                      <a:endParaRPr lang="en-I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1091</a:t>
                      </a:r>
                      <a:endParaRPr lang="en-I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2532</a:t>
                      </a:r>
                      <a:endParaRPr lang="en-I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I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706125"/>
            <a:ext cx="8229600" cy="566936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Students coverage</a:t>
            </a:r>
            <a:endParaRPr lang="en-IN" sz="40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590954"/>
              </p:ext>
            </p:extLst>
          </p:nvPr>
        </p:nvGraphicFramePr>
        <p:xfrm>
          <a:off x="323528" y="2564904"/>
          <a:ext cx="8269392" cy="201622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78232"/>
                <a:gridCol w="1378232"/>
                <a:gridCol w="1378232"/>
                <a:gridCol w="1378232"/>
                <a:gridCol w="1378232"/>
                <a:gridCol w="1378232"/>
              </a:tblGrid>
              <a:tr h="84089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Enrolment achieved during 2017-18</a:t>
                      </a:r>
                      <a:endParaRPr lang="en-IN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Covered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during 2017-18</a:t>
                      </a:r>
                      <a:endParaRPr lang="en-IN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83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IN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  <a:endParaRPr lang="en-IN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IN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  <a:endParaRPr lang="en-IN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069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1,00,061</a:t>
                      </a:r>
                      <a:endParaRPr lang="en-US" sz="2400" b="1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44,889</a:t>
                      </a:r>
                      <a:endParaRPr lang="en-US" sz="2400" b="1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1,44,950</a:t>
                      </a:r>
                      <a:endParaRPr lang="en-US" sz="2400" b="1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92%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92%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92%</a:t>
                      </a:r>
                      <a:endParaRPr lang="en-IN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21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706125"/>
            <a:ext cx="8229600" cy="566936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Engagement of Cook-cum Helper</a:t>
            </a:r>
            <a:endParaRPr lang="en-IN" sz="4000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167900"/>
              </p:ext>
            </p:extLst>
          </p:nvPr>
        </p:nvGraphicFramePr>
        <p:xfrm>
          <a:off x="395536" y="2060848"/>
          <a:ext cx="8292456" cy="266726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4096"/>
                <a:gridCol w="1152128"/>
                <a:gridCol w="1152128"/>
                <a:gridCol w="1656184"/>
                <a:gridCol w="1800200"/>
                <a:gridCol w="1667720"/>
              </a:tblGrid>
              <a:tr h="120128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PAB</a:t>
                      </a:r>
                      <a:r>
                        <a:rPr lang="en-US" sz="2400" b="1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Approval</a:t>
                      </a:r>
                    </a:p>
                    <a:p>
                      <a:pPr algn="ctr"/>
                      <a:r>
                        <a:rPr lang="en-US" sz="2400" b="1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2017-18</a:t>
                      </a:r>
                      <a:endParaRPr lang="en-IN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 engaged</a:t>
                      </a:r>
                      <a:r>
                        <a:rPr lang="en-US" sz="2400" b="1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2017-18</a:t>
                      </a:r>
                      <a:endParaRPr lang="en-IN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8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6706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24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3061</a:t>
                      </a:r>
                      <a:endParaRPr lang="en-IN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24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2159</a:t>
                      </a:r>
                      <a:endParaRPr lang="en-IN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24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5220</a:t>
                      </a:r>
                      <a:endParaRPr lang="en-IN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24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2897 (95%)</a:t>
                      </a:r>
                      <a:endParaRPr lang="en-IN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24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2101 (97%)</a:t>
                      </a:r>
                      <a:endParaRPr lang="en-IN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24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4998 (96%)</a:t>
                      </a:r>
                      <a:endParaRPr lang="en-IN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916" y="476672"/>
            <a:ext cx="8229600" cy="102584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Completion of Construction of Kitchen-cum-Store</a:t>
            </a:r>
            <a:endParaRPr lang="en-IN" sz="32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58390" y="1772816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of 110 Kitchen-cum-Stores sanctioned during 2016-17 were completed during 2017-18.</a:t>
            </a:r>
          </a:p>
          <a:p>
            <a:pPr algn="just"/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91" b="15214"/>
          <a:stretch/>
        </p:blipFill>
        <p:spPr>
          <a:xfrm>
            <a:off x="1259632" y="2828427"/>
            <a:ext cx="2649924" cy="2681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 descr="Kitchen shed PS III Kolasib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798" y="2886104"/>
            <a:ext cx="3635460" cy="2566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90" y="1901003"/>
            <a:ext cx="3779976" cy="2169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81916" y="476672"/>
            <a:ext cx="8229600" cy="102584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Completion of Construction of Kitchen-cum-Store</a:t>
            </a:r>
            <a:endParaRPr lang="en-IN" sz="32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pic>
        <p:nvPicPr>
          <p:cNvPr id="7" name="Content Placeholder 9" descr="Kitchen shed PS III Kolasib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152" y="1901003"/>
            <a:ext cx="2535797" cy="2186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933056"/>
            <a:ext cx="3699520" cy="221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080" y="743399"/>
            <a:ext cx="8229600" cy="710575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SOCIAL AUDIT</a:t>
            </a:r>
            <a:endParaRPr lang="en-IN" sz="40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47820" y="180837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Social Audits were conducted in two Districts, namely, Kolasib and Mamit District by engaging SIRD &amp; PR. 20 Schools each were covered in the two Districts.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Report is under study.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2"/>
          <a:stretch/>
        </p:blipFill>
        <p:spPr>
          <a:xfrm>
            <a:off x="5902926" y="2543796"/>
            <a:ext cx="3179886" cy="2360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/>
          <a:stretch/>
        </p:blipFill>
        <p:spPr bwMode="auto">
          <a:xfrm>
            <a:off x="160038" y="3131809"/>
            <a:ext cx="3194884" cy="230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 b="5103"/>
          <a:stretch/>
        </p:blipFill>
        <p:spPr bwMode="auto">
          <a:xfrm>
            <a:off x="2915816" y="4221631"/>
            <a:ext cx="3751577" cy="213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390" y="634304"/>
            <a:ext cx="8229600" cy="710575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FOOD SAMPLE TESTING</a:t>
            </a:r>
            <a:endParaRPr lang="en-IN" sz="4000" dirty="0">
              <a:ln w="3175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476671"/>
            <a:ext cx="946563" cy="1025842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458390" y="177978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Food Sample Testings were done at RIPANS during 2017-18. 32 Samples were tested so far in which only 8 samples are above norms.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Testing of Food Sample is done on regular basis. However due to heavy work load at RIPANS, the desired number could not be achieved.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I:\DCIM\100NCD90\DSC_005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0249" y="3718772"/>
            <a:ext cx="3967741" cy="250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" name="Content Placeholder 6" descr="DSC_0024.JPG"/>
          <p:cNvPicPr>
            <a:picLocks noGrp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11560" y="3821467"/>
            <a:ext cx="3600400" cy="239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327641" cy="365125"/>
          </a:xfrm>
        </p:spPr>
        <p:txBody>
          <a:bodyPr/>
          <a:lstStyle/>
          <a:p>
            <a:r>
              <a:rPr lang="en-US" sz="1800" dirty="0" smtClean="0">
                <a:latin typeface="Trajan Pro" panose="02020502050506020301" pitchFamily="18" charset="0"/>
              </a:rPr>
              <a:t>Mid-Day Meal Scheme : MIZORAM</a:t>
            </a:r>
            <a:endParaRPr lang="en-IN" sz="1800" dirty="0">
              <a:latin typeface="Trajan Pro" panose="0202050205050602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692</TotalTime>
  <Words>595</Words>
  <Application>Microsoft Office PowerPoint</Application>
  <PresentationFormat>On-screen Show (4:3)</PresentationFormat>
  <Paragraphs>176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Trajan Pro</vt:lpstr>
      <vt:lpstr>Retrospect</vt:lpstr>
      <vt:lpstr>AWP&amp;B 2018-19 MID-DAY MEAL SCHEME mizoram</vt:lpstr>
      <vt:lpstr>performance during 2017 - 2018</vt:lpstr>
      <vt:lpstr>School Coverage</vt:lpstr>
      <vt:lpstr>Students coverage</vt:lpstr>
      <vt:lpstr>Engagement of Cook-cum Helper</vt:lpstr>
      <vt:lpstr>Completion of Construction of Kitchen-cum-Store</vt:lpstr>
      <vt:lpstr>Completion of Construction of Kitchen-cum-Store</vt:lpstr>
      <vt:lpstr>SOCIAL AUDIT</vt:lpstr>
      <vt:lpstr>FOOD SAMPLE TESTING</vt:lpstr>
      <vt:lpstr>COVERAGE UNDER RBSK (SCHOOL HEALTH) - 2017-18</vt:lpstr>
      <vt:lpstr>COVERAGE UNDER RBSK- HEALTH CHECK UP</vt:lpstr>
      <vt:lpstr>Best Practices</vt:lpstr>
      <vt:lpstr>Best Practices</vt:lpstr>
      <vt:lpstr>Construction of Dining Hall</vt:lpstr>
      <vt:lpstr>Safe Drinking Water Facility Under MLA LAD Fund</vt:lpstr>
      <vt:lpstr>Community Participation</vt:lpstr>
      <vt:lpstr>Community Participation</vt:lpstr>
      <vt:lpstr>Kitchen Gardens in the State</vt:lpstr>
      <vt:lpstr>Kitchen Gardens in the State</vt:lpstr>
      <vt:lpstr>OBSERVANCE OF GLOBAL HAND WASHING DAY, NATIONAL DE-WORMING DAY &amp; WORLD HEALTH DAY</vt:lpstr>
      <vt:lpstr>ISSUES</vt:lpstr>
      <vt:lpstr>PROPOSAL FOR 2018-19</vt:lpstr>
      <vt:lpstr>Proposal for 2018-19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MID-DAY MEAL SCHEME PERFORMANCE 2017 - 2018</dc:title>
  <dc:creator>hp</dc:creator>
  <cp:lastModifiedBy>HP</cp:lastModifiedBy>
  <cp:revision>144</cp:revision>
  <dcterms:created xsi:type="dcterms:W3CDTF">2018-05-04T07:51:34Z</dcterms:created>
  <dcterms:modified xsi:type="dcterms:W3CDTF">2018-05-23T06:33:24Z</dcterms:modified>
</cp:coreProperties>
</file>